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Source Code Pro"/>
      <p:regular r:id="rId44"/>
      <p:bold r:id="rId45"/>
      <p:italic r:id="rId46"/>
      <p:boldItalic r:id="rId47"/>
    </p:embeddedFont>
    <p:embeddedFont>
      <p:font typeface="Open Sans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4BD76A-65F5-4C06-8D19-AC0E9F746743}">
  <a:tblStyle styleId="{CF4BD76A-65F5-4C06-8D19-AC0E9F746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SourceCodePro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SourceCodePro-italic.fntdata"/><Relationship Id="rId45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SourceCodePro-boldItalic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aleway-bold.fntdata"/><Relationship Id="rId36" Type="http://schemas.openxmlformats.org/officeDocument/2006/relationships/font" Target="fonts/Raleway-regular.fntdata"/><Relationship Id="rId39" Type="http://schemas.openxmlformats.org/officeDocument/2006/relationships/font" Target="fonts/Raleway-boldItalic.fntdata"/><Relationship Id="rId38" Type="http://schemas.openxmlformats.org/officeDocument/2006/relationships/font" Target="fonts/Raleway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80b3c9cc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80b3c9cc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ce2a43e4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ce2a43e4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80b3c9cc0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80b3c9cc0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bf2c1123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bf2c1123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3cc36a4f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3cc36a4f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bf2c1123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bf2c1123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bf2c1123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bf2c1123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3cc36a4f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e3cc36a4f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ce2a43e4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ce2a43e4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3cc36a4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e3cc36a4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ce2a43e4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ce2a43e4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bf2c1123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bf2c1123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974ab3e2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974ab3e2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f435d14d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4f435d14d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f435d14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4f435d14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ce2a43e4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4ce2a43e4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f979c7a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f979c7a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f979c7aa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f979c7a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f979c7aa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4f979c7aa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3cb78c955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e3cb78c955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f979c7aa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4f979c7a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80b3c9cc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80b3c9cc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3cc36a4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3cc36a4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3cc36a4f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3cc36a4f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3cc36a4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3cc36a4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3cc36a4f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3cc36a4f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3cc36a4f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3cc36a4f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bf2c1123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bf2c1123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22.png"/><Relationship Id="rId8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0" y="4410275"/>
            <a:ext cx="48612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BTS SNIR 2023 LaSalle Avignon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Célian SUBIRANA</a:t>
            </a:r>
            <a:endParaRPr b="1" sz="20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4001" cy="29044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3342650" y="3033350"/>
            <a:ext cx="448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u="sng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Revue finale</a:t>
            </a:r>
            <a:endParaRPr sz="3200" u="sng"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314200" y="-603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Synoptique du Système 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00" y="787876"/>
            <a:ext cx="8222100" cy="433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135" y="3329710"/>
            <a:ext cx="693925" cy="6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4272875" y="4023625"/>
            <a:ext cx="1287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Récupérer des données en LoRa pour les renvoyer en WiFi</a:t>
            </a:r>
            <a:endParaRPr b="1"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22"/>
          <p:cNvCxnSpPr>
            <a:endCxn id="164" idx="0"/>
          </p:cNvCxnSpPr>
          <p:nvPr/>
        </p:nvCxnSpPr>
        <p:spPr>
          <a:xfrm>
            <a:off x="4901525" y="3206425"/>
            <a:ext cx="15300" cy="8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6" name="Google Shape;166;p22"/>
          <p:cNvSpPr txBox="1"/>
          <p:nvPr/>
        </p:nvSpPr>
        <p:spPr>
          <a:xfrm>
            <a:off x="6648556" y="567750"/>
            <a:ext cx="159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Calibri"/>
                <a:ea typeface="Calibri"/>
                <a:cs typeface="Calibri"/>
                <a:sym typeface="Calibri"/>
              </a:rPr>
              <a:t>Récupérer de données en WiFi pour les transmettre aux clients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22"/>
          <p:cNvCxnSpPr/>
          <p:nvPr/>
        </p:nvCxnSpPr>
        <p:spPr>
          <a:xfrm rot="10800000">
            <a:off x="6854875" y="1171625"/>
            <a:ext cx="9300" cy="8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8" name="Google Shape;168;p22"/>
          <p:cNvSpPr txBox="1"/>
          <p:nvPr/>
        </p:nvSpPr>
        <p:spPr>
          <a:xfrm>
            <a:off x="5321750" y="3961975"/>
            <a:ext cx="1460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Base de données MySQL</a:t>
            </a:r>
            <a:endParaRPr sz="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Cahier des charges </a:t>
            </a:r>
            <a:endParaRPr/>
          </a:p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20" y="1811225"/>
            <a:ext cx="3773299" cy="304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273" y="549150"/>
            <a:ext cx="2882400" cy="18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074" y="2662300"/>
            <a:ext cx="2846800" cy="16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/>
          <p:nvPr/>
        </p:nvSpPr>
        <p:spPr>
          <a:xfrm>
            <a:off x="1531650" y="1837975"/>
            <a:ext cx="1816500" cy="297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3348250" y="2536125"/>
            <a:ext cx="1223700" cy="299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Ressources de développement</a:t>
            </a:r>
            <a:endParaRPr/>
          </a:p>
        </p:txBody>
      </p:sp>
      <p:graphicFrame>
        <p:nvGraphicFramePr>
          <p:cNvPr id="185" name="Google Shape;185;p24"/>
          <p:cNvGraphicFramePr/>
          <p:nvPr/>
        </p:nvGraphicFramePr>
        <p:xfrm>
          <a:off x="952500" y="1810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{CF4BD76A-65F5-4C06-8D19-AC0E9F746743}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Environnement de développement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Qt 5.12.8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Gestionnaire de version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Git/</a:t>
                      </a:r>
                      <a:r>
                        <a:rPr lang="fr"/>
                        <a:t>GitHub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Logiciel de création de diagrammes UML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BOUML 7.11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Gestion de projet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Jira Software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Base de données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MySQL 8.0.3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OS du poste de développement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Ubuntu 20.04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Broker MQTT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Mosquitto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9336" y="2207150"/>
            <a:ext cx="381183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9300" y="2647913"/>
            <a:ext cx="325450" cy="3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9016" y="3035912"/>
            <a:ext cx="401797" cy="3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8925" y="3450011"/>
            <a:ext cx="546225" cy="2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7201" y="3822625"/>
            <a:ext cx="325449" cy="3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9300" y="1834534"/>
            <a:ext cx="325450" cy="32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7200" y="4238028"/>
            <a:ext cx="325450" cy="32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3157450" y="-31537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</a:t>
            </a:r>
            <a:endParaRPr/>
          </a:p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1734860" y="4576771"/>
            <a:ext cx="1338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191919"/>
                </a:solidFill>
              </a:rPr>
              <a:t>Revue n°2</a:t>
            </a:r>
            <a:endParaRPr b="1" sz="1100">
              <a:solidFill>
                <a:srgbClr val="191919"/>
              </a:solidFill>
            </a:endParaRPr>
          </a:p>
          <a:p>
            <a:pPr indent="0" lvl="0" marL="0" marR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191919"/>
                </a:solidFill>
              </a:rPr>
              <a:t>version 0.1</a:t>
            </a:r>
            <a:endParaRPr b="1" sz="1100">
              <a:solidFill>
                <a:srgbClr val="191919"/>
              </a:solidFill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4543827" y="4584421"/>
            <a:ext cx="13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191919"/>
                </a:solidFill>
              </a:rPr>
              <a:t>Revue n°3</a:t>
            </a:r>
            <a:endParaRPr b="1" sz="1000">
              <a:solidFill>
                <a:srgbClr val="191919"/>
              </a:solidFill>
            </a:endParaRPr>
          </a:p>
          <a:p>
            <a:pPr indent="0" lvl="0" marL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191919"/>
                </a:solidFill>
              </a:rPr>
              <a:t>version 0.2</a:t>
            </a:r>
            <a:endParaRPr b="1" sz="1000">
              <a:solidFill>
                <a:srgbClr val="191919"/>
              </a:solidFill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956218" y="4111682"/>
            <a:ext cx="7235100" cy="2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 txBox="1"/>
          <p:nvPr/>
        </p:nvSpPr>
        <p:spPr>
          <a:xfrm>
            <a:off x="5714669" y="4576771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191919"/>
                </a:solidFill>
              </a:rPr>
              <a:t>D</a:t>
            </a:r>
            <a:r>
              <a:rPr b="1" lang="fr" sz="1000">
                <a:solidFill>
                  <a:srgbClr val="191919"/>
                </a:solidFill>
              </a:rPr>
              <a:t>ossier technique</a:t>
            </a:r>
            <a:endParaRPr b="1" sz="1000">
              <a:solidFill>
                <a:srgbClr val="191919"/>
              </a:solidFill>
            </a:endParaRPr>
          </a:p>
          <a:p>
            <a:pPr indent="0" lvl="0" marL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191919"/>
                </a:solidFill>
              </a:rPr>
              <a:t>version 1.0</a:t>
            </a:r>
            <a:endParaRPr b="1" sz="1000">
              <a:solidFill>
                <a:srgbClr val="191919"/>
              </a:solidFill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7522250" y="4576771"/>
            <a:ext cx="1338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0000"/>
                </a:solidFill>
              </a:rPr>
              <a:t>Revue finale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0000"/>
                </a:solidFill>
              </a:rPr>
              <a:t>version 1.1</a:t>
            </a:r>
            <a:endParaRPr b="1" sz="1100">
              <a:solidFill>
                <a:srgbClr val="FF0000"/>
              </a:solidFill>
            </a:endParaRPr>
          </a:p>
        </p:txBody>
      </p:sp>
      <p:grpSp>
        <p:nvGrpSpPr>
          <p:cNvPr id="205" name="Google Shape;205;p25"/>
          <p:cNvGrpSpPr/>
          <p:nvPr/>
        </p:nvGrpSpPr>
        <p:grpSpPr>
          <a:xfrm>
            <a:off x="2183990" y="3912030"/>
            <a:ext cx="440055" cy="440055"/>
            <a:chOff x="0" y="0"/>
            <a:chExt cx="1173480" cy="1173480"/>
          </a:xfrm>
        </p:grpSpPr>
        <p:pic>
          <p:nvPicPr>
            <p:cNvPr id="206" name="Google Shape;20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173480" cy="1173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5"/>
            <p:cNvSpPr txBox="1"/>
            <p:nvPr/>
          </p:nvSpPr>
          <p:spPr>
            <a:xfrm>
              <a:off x="266765" y="239536"/>
              <a:ext cx="6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700"/>
            </a:p>
          </p:txBody>
        </p:sp>
      </p:grpSp>
      <p:grpSp>
        <p:nvGrpSpPr>
          <p:cNvPr id="208" name="Google Shape;208;p25"/>
          <p:cNvGrpSpPr/>
          <p:nvPr/>
        </p:nvGrpSpPr>
        <p:grpSpPr>
          <a:xfrm>
            <a:off x="4992945" y="3910707"/>
            <a:ext cx="440055" cy="442701"/>
            <a:chOff x="0" y="0"/>
            <a:chExt cx="1173480" cy="1180536"/>
          </a:xfrm>
        </p:grpSpPr>
        <p:pic>
          <p:nvPicPr>
            <p:cNvPr id="209" name="Google Shape;209;p25"/>
            <p:cNvPicPr preferRelativeResize="0"/>
            <p:nvPr/>
          </p:nvPicPr>
          <p:blipFill rotWithShape="1">
            <a:blip r:embed="rId4">
              <a:alphaModFix/>
            </a:blip>
            <a:srcRect b="0" l="298" r="298" t="0"/>
            <a:stretch/>
          </p:blipFill>
          <p:spPr>
            <a:xfrm>
              <a:off x="0" y="0"/>
              <a:ext cx="1173480" cy="11805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5"/>
            <p:cNvSpPr txBox="1"/>
            <p:nvPr/>
          </p:nvSpPr>
          <p:spPr>
            <a:xfrm>
              <a:off x="266765" y="239536"/>
              <a:ext cx="6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700"/>
            </a:p>
          </p:txBody>
        </p:sp>
      </p:grpSp>
      <p:grpSp>
        <p:nvGrpSpPr>
          <p:cNvPr id="211" name="Google Shape;211;p25"/>
          <p:cNvGrpSpPr/>
          <p:nvPr/>
        </p:nvGrpSpPr>
        <p:grpSpPr>
          <a:xfrm>
            <a:off x="6073425" y="3910707"/>
            <a:ext cx="440055" cy="442701"/>
            <a:chOff x="0" y="0"/>
            <a:chExt cx="1173480" cy="1180536"/>
          </a:xfrm>
        </p:grpSpPr>
        <p:pic>
          <p:nvPicPr>
            <p:cNvPr id="212" name="Google Shape;212;p25"/>
            <p:cNvPicPr preferRelativeResize="0"/>
            <p:nvPr/>
          </p:nvPicPr>
          <p:blipFill rotWithShape="1">
            <a:blip r:embed="rId4">
              <a:alphaModFix/>
            </a:blip>
            <a:srcRect b="0" l="298" r="298" t="0"/>
            <a:stretch/>
          </p:blipFill>
          <p:spPr>
            <a:xfrm>
              <a:off x="0" y="0"/>
              <a:ext cx="1173480" cy="11805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5"/>
            <p:cNvSpPr txBox="1"/>
            <p:nvPr/>
          </p:nvSpPr>
          <p:spPr>
            <a:xfrm>
              <a:off x="266765" y="239536"/>
              <a:ext cx="6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700"/>
            </a:p>
          </p:txBody>
        </p:sp>
      </p:grpSp>
      <p:grpSp>
        <p:nvGrpSpPr>
          <p:cNvPr id="214" name="Google Shape;214;p25"/>
          <p:cNvGrpSpPr/>
          <p:nvPr/>
        </p:nvGrpSpPr>
        <p:grpSpPr>
          <a:xfrm>
            <a:off x="7971380" y="3910707"/>
            <a:ext cx="440055" cy="442701"/>
            <a:chOff x="0" y="0"/>
            <a:chExt cx="1173480" cy="1180536"/>
          </a:xfrm>
        </p:grpSpPr>
        <p:pic>
          <p:nvPicPr>
            <p:cNvPr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0" l="298" r="298" t="0"/>
            <a:stretch/>
          </p:blipFill>
          <p:spPr>
            <a:xfrm>
              <a:off x="0" y="0"/>
              <a:ext cx="1173480" cy="11805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5"/>
            <p:cNvSpPr txBox="1"/>
            <p:nvPr/>
          </p:nvSpPr>
          <p:spPr>
            <a:xfrm>
              <a:off x="266765" y="239536"/>
              <a:ext cx="6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fr" sz="1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700"/>
            </a:p>
          </p:txBody>
        </p:sp>
      </p:grpSp>
      <p:sp>
        <p:nvSpPr>
          <p:cNvPr id="217" name="Google Shape;217;p25"/>
          <p:cNvSpPr txBox="1"/>
          <p:nvPr/>
        </p:nvSpPr>
        <p:spPr>
          <a:xfrm>
            <a:off x="1734860" y="3628269"/>
            <a:ext cx="1338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29 Mars</a:t>
            </a:r>
            <a:endParaRPr sz="700"/>
          </a:p>
        </p:txBody>
      </p:sp>
      <p:sp>
        <p:nvSpPr>
          <p:cNvPr id="218" name="Google Shape;218;p25"/>
          <p:cNvSpPr txBox="1"/>
          <p:nvPr/>
        </p:nvSpPr>
        <p:spPr>
          <a:xfrm>
            <a:off x="4543815" y="3628269"/>
            <a:ext cx="1338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fr" sz="1100">
                <a:solidFill>
                  <a:srgbClr val="191919"/>
                </a:solidFill>
              </a:rPr>
              <a:t>4</a:t>
            </a:r>
            <a:r>
              <a:rPr b="0" i="0" lang="fr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Mai</a:t>
            </a:r>
            <a:endParaRPr sz="700"/>
          </a:p>
        </p:txBody>
      </p:sp>
      <p:sp>
        <p:nvSpPr>
          <p:cNvPr id="219" name="Google Shape;219;p25"/>
          <p:cNvSpPr txBox="1"/>
          <p:nvPr/>
        </p:nvSpPr>
        <p:spPr>
          <a:xfrm>
            <a:off x="5593562" y="3628269"/>
            <a:ext cx="1399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26 Mai</a:t>
            </a:r>
            <a:endParaRPr sz="700"/>
          </a:p>
        </p:txBody>
      </p:sp>
      <p:sp>
        <p:nvSpPr>
          <p:cNvPr id="220" name="Google Shape;220;p25"/>
          <p:cNvSpPr txBox="1"/>
          <p:nvPr/>
        </p:nvSpPr>
        <p:spPr>
          <a:xfrm>
            <a:off x="7522250" y="3628269"/>
            <a:ext cx="1338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12 Juin</a:t>
            </a:r>
            <a:endParaRPr sz="700"/>
          </a:p>
        </p:txBody>
      </p:sp>
      <p:grpSp>
        <p:nvGrpSpPr>
          <p:cNvPr id="221" name="Google Shape;221;p25"/>
          <p:cNvGrpSpPr/>
          <p:nvPr/>
        </p:nvGrpSpPr>
        <p:grpSpPr>
          <a:xfrm>
            <a:off x="736182" y="3912030"/>
            <a:ext cx="440055" cy="440055"/>
            <a:chOff x="0" y="0"/>
            <a:chExt cx="1173480" cy="1173480"/>
          </a:xfrm>
        </p:grpSpPr>
        <p:pic>
          <p:nvPicPr>
            <p:cNvPr id="222" name="Google Shape;22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173480" cy="1173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5"/>
            <p:cNvSpPr txBox="1"/>
            <p:nvPr/>
          </p:nvSpPr>
          <p:spPr>
            <a:xfrm>
              <a:off x="266765" y="239536"/>
              <a:ext cx="6399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>
                  <a:solidFill>
                    <a:srgbClr val="FFFFFF"/>
                  </a:solidFill>
                </a:rPr>
                <a:t>0</a:t>
              </a:r>
              <a:endParaRPr sz="700"/>
            </a:p>
          </p:txBody>
        </p:sp>
      </p:grpSp>
      <p:sp>
        <p:nvSpPr>
          <p:cNvPr id="224" name="Google Shape;224;p25"/>
          <p:cNvSpPr txBox="1"/>
          <p:nvPr/>
        </p:nvSpPr>
        <p:spPr>
          <a:xfrm>
            <a:off x="287059" y="3628269"/>
            <a:ext cx="1338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9 </a:t>
            </a:r>
            <a:r>
              <a:rPr lang="fr" sz="1100">
                <a:solidFill>
                  <a:srgbClr val="191919"/>
                </a:solidFill>
              </a:rPr>
              <a:t>Février</a:t>
            </a:r>
            <a:endParaRPr sz="700"/>
          </a:p>
        </p:txBody>
      </p:sp>
      <p:sp>
        <p:nvSpPr>
          <p:cNvPr id="225" name="Google Shape;225;p25"/>
          <p:cNvSpPr txBox="1"/>
          <p:nvPr/>
        </p:nvSpPr>
        <p:spPr>
          <a:xfrm>
            <a:off x="287059" y="4576771"/>
            <a:ext cx="1338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191919"/>
                </a:solidFill>
              </a:rPr>
              <a:t>Démarrage</a:t>
            </a:r>
            <a:endParaRPr b="1" sz="1100">
              <a:solidFill>
                <a:srgbClr val="191919"/>
              </a:solidFill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374" y="503675"/>
            <a:ext cx="5981139" cy="301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1825" y="1662374"/>
            <a:ext cx="1818725" cy="9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847600" y="374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cas d’utilisation</a:t>
            </a:r>
            <a:endParaRPr/>
          </a:p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 b="1768" l="14741" r="0" t="0"/>
          <a:stretch/>
        </p:blipFill>
        <p:spPr>
          <a:xfrm>
            <a:off x="2155975" y="917800"/>
            <a:ext cx="5051349" cy="40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100" y="692688"/>
            <a:ext cx="485775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>
            <p:ph type="title"/>
          </p:nvPr>
        </p:nvSpPr>
        <p:spPr>
          <a:xfrm>
            <a:off x="792950" y="34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de classes ( relations )</a:t>
            </a:r>
            <a:endParaRPr/>
          </a:p>
        </p:txBody>
      </p:sp>
      <p:sp>
        <p:nvSpPr>
          <p:cNvPr id="241" name="Google Shape;24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2" name="Google Shape;242;p27"/>
          <p:cNvSpPr txBox="1"/>
          <p:nvPr/>
        </p:nvSpPr>
        <p:spPr>
          <a:xfrm>
            <a:off x="5146325" y="2923600"/>
            <a:ext cx="305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Classe Affichage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Classe Gestion des données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fr" sz="1100">
                <a:latin typeface="Lato"/>
                <a:ea typeface="Lato"/>
                <a:cs typeface="Lato"/>
                <a:sym typeface="Lato"/>
              </a:rPr>
              <a:t>Classe Stockage et interaction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6749200" y="3058975"/>
            <a:ext cx="192300" cy="114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7464400" y="3212950"/>
            <a:ext cx="192300" cy="114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7609650" y="3392275"/>
            <a:ext cx="192300" cy="11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25555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des classes</a:t>
            </a:r>
            <a:endParaRPr/>
          </a:p>
        </p:txBody>
      </p:sp>
      <p:sp>
        <p:nvSpPr>
          <p:cNvPr id="251" name="Google Shape;25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875" y="487725"/>
            <a:ext cx="5343950" cy="45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25" y="588139"/>
            <a:ext cx="3548825" cy="42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925" y="779875"/>
            <a:ext cx="2420100" cy="375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5086500" y="3718700"/>
            <a:ext cx="804900" cy="2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5260275" y="1719650"/>
            <a:ext cx="804900" cy="2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5260275" y="1295000"/>
            <a:ext cx="804900" cy="228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28"/>
          <p:cNvCxnSpPr>
            <a:stCxn id="257" idx="1"/>
          </p:cNvCxnSpPr>
          <p:nvPr/>
        </p:nvCxnSpPr>
        <p:spPr>
          <a:xfrm flipH="1">
            <a:off x="1068675" y="1409000"/>
            <a:ext cx="4191600" cy="1661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8"/>
          <p:cNvCxnSpPr>
            <a:stCxn id="256" idx="1"/>
          </p:cNvCxnSpPr>
          <p:nvPr/>
        </p:nvCxnSpPr>
        <p:spPr>
          <a:xfrm flipH="1">
            <a:off x="1082775" y="1833650"/>
            <a:ext cx="4177500" cy="124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8"/>
          <p:cNvSpPr/>
          <p:nvPr/>
        </p:nvSpPr>
        <p:spPr>
          <a:xfrm>
            <a:off x="313450" y="3027675"/>
            <a:ext cx="726600" cy="99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28"/>
          <p:cNvCxnSpPr>
            <a:stCxn id="255" idx="0"/>
            <a:endCxn id="256" idx="2"/>
          </p:cNvCxnSpPr>
          <p:nvPr/>
        </p:nvCxnSpPr>
        <p:spPr>
          <a:xfrm flipH="1" rot="10800000">
            <a:off x="5488950" y="1947800"/>
            <a:ext cx="173700" cy="177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5961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séquence système</a:t>
            </a:r>
            <a:endParaRPr/>
          </a:p>
        </p:txBody>
      </p:sp>
      <p:sp>
        <p:nvSpPr>
          <p:cNvPr id="267" name="Google Shape;267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625" y="773100"/>
            <a:ext cx="3126475" cy="423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4172700" y="0"/>
            <a:ext cx="802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</a:t>
            </a:r>
            <a:endParaRPr/>
          </a:p>
        </p:txBody>
      </p:sp>
      <p:sp>
        <p:nvSpPr>
          <p:cNvPr id="274" name="Google Shape;274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25" y="2367575"/>
            <a:ext cx="8839201" cy="111446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3779550" y="1474275"/>
            <a:ext cx="15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Fenêtre d’accueil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161100" y="3482050"/>
            <a:ext cx="28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enêtre </a:t>
            </a:r>
            <a:r>
              <a:rPr lang="fr">
                <a:latin typeface="Lato"/>
                <a:ea typeface="Lato"/>
                <a:cs typeface="Lato"/>
                <a:sym typeface="Lato"/>
              </a:rPr>
              <a:t>d'informations détaillées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" y="535201"/>
            <a:ext cx="9143998" cy="101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Tâches à réaliser </a:t>
            </a:r>
            <a:r>
              <a:rPr b="0" lang="fr" sz="1711"/>
              <a:t>(classées par ordres d’importance)</a:t>
            </a:r>
            <a:endParaRPr b="0" sz="1711"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Récupérer</a:t>
            </a:r>
            <a:r>
              <a:rPr lang="fr"/>
              <a:t> les données (Base de données) et les réintroduire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Visualiser le détail de chaque salle (Informations détaillées)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Calculer les indices  et les évaluer (ICONE, Qualité de l’Air)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Signaler le confinement (notification)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Alerter le dépassement de seuil CO2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Editer les informations d’une salle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Afficher des graphiques sur la qualité de l’air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3634675" y="0"/>
            <a:ext cx="19350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Sommaire</a:t>
            </a:r>
            <a:endParaRPr sz="2600"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628450" y="1700225"/>
            <a:ext cx="7688100" cy="31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Présentation générale du projet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Présentation de l’activité réalisée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/>
              <a:t>Conclusion</a:t>
            </a:r>
            <a:endParaRPr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données </a:t>
            </a:r>
            <a:endParaRPr/>
          </a:p>
        </p:txBody>
      </p:sp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63"/>
            <a:ext cx="25717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24246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relationnelle</a:t>
            </a:r>
            <a:endParaRPr/>
          </a:p>
        </p:txBody>
      </p:sp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13" y="535200"/>
            <a:ext cx="8005076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3"/>
          <p:cNvSpPr/>
          <p:nvPr/>
        </p:nvSpPr>
        <p:spPr>
          <a:xfrm>
            <a:off x="3519225" y="769400"/>
            <a:ext cx="819300" cy="16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594075" y="2239725"/>
            <a:ext cx="819300" cy="163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-39875" y="1442325"/>
            <a:ext cx="187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clé étrangère </a:t>
            </a:r>
            <a:endParaRPr sz="10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5110700" y="594500"/>
            <a:ext cx="10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clé primaire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6" name="Google Shape;306;p33"/>
          <p:cNvCxnSpPr>
            <a:stCxn id="303" idx="0"/>
          </p:cNvCxnSpPr>
          <p:nvPr/>
        </p:nvCxnSpPr>
        <p:spPr>
          <a:xfrm rot="10800000">
            <a:off x="612525" y="1781025"/>
            <a:ext cx="391200" cy="458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3"/>
          <p:cNvCxnSpPr>
            <a:endCxn id="305" idx="1"/>
          </p:cNvCxnSpPr>
          <p:nvPr/>
        </p:nvCxnSpPr>
        <p:spPr>
          <a:xfrm flipH="1" rot="10800000">
            <a:off x="4338500" y="763850"/>
            <a:ext cx="772200" cy="8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8" name="Google Shape;3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900" y="3111550"/>
            <a:ext cx="644842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50" y="1620175"/>
            <a:ext cx="2633828" cy="45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33"/>
          <p:cNvSpPr/>
          <p:nvPr/>
        </p:nvSpPr>
        <p:spPr>
          <a:xfrm>
            <a:off x="3522650" y="770800"/>
            <a:ext cx="1556100" cy="21900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100" y="570225"/>
            <a:ext cx="6863324" cy="44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 txBox="1"/>
          <p:nvPr/>
        </p:nvSpPr>
        <p:spPr>
          <a:xfrm>
            <a:off x="2031450" y="57650"/>
            <a:ext cx="494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Raleway"/>
                <a:ea typeface="Raleway"/>
                <a:cs typeface="Raleway"/>
                <a:sym typeface="Raleway"/>
              </a:rPr>
              <a:t>Diagramme de séquence de la base de données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de la classe BaseDeDonnees</a:t>
            </a:r>
            <a:endParaRPr/>
          </a:p>
        </p:txBody>
      </p:sp>
      <p:sp>
        <p:nvSpPr>
          <p:cNvPr id="323" name="Google Shape;323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4" name="Google Shape;324;p35"/>
          <p:cNvSpPr txBox="1"/>
          <p:nvPr/>
        </p:nvSpPr>
        <p:spPr>
          <a:xfrm>
            <a:off x="936500" y="1956400"/>
            <a:ext cx="72654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Méthodes utilisées :</a:t>
            </a:r>
            <a:endParaRPr u="sng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●"/>
            </a:pP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static </a:t>
            </a:r>
            <a:r>
              <a:rPr b="1" lang="fr" sz="1200">
                <a:solidFill>
                  <a:srgbClr val="FF00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BaseDeDonnees</a:t>
            </a: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* </a:t>
            </a:r>
            <a:r>
              <a:rPr b="1" lang="fr" sz="1200">
                <a:solidFill>
                  <a:srgbClr val="FF00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getInstance()</a:t>
            </a: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b="1" sz="1200"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●"/>
            </a:pP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static void </a:t>
            </a:r>
            <a:r>
              <a:rPr b="1" lang="fr" sz="1200">
                <a:solidFill>
                  <a:srgbClr val="FF00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detruireInstance()</a:t>
            </a: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b="1" sz="1200"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●"/>
            </a:pP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bool </a:t>
            </a:r>
            <a:r>
              <a:rPr b="1" lang="fr" sz="1200">
                <a:solidFill>
                  <a:srgbClr val="FF00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connecter</a:t>
            </a: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fr" sz="1200">
                <a:solidFill>
                  <a:srgbClr val="38761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QString</a:t>
            </a: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nomBase  = DATABASENAME,</a:t>
            </a:r>
            <a:b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  </a:t>
            </a:r>
            <a:r>
              <a:rPr b="1" lang="fr" sz="1200">
                <a:solidFill>
                  <a:srgbClr val="38761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QString</a:t>
            </a: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username = USERNAME,</a:t>
            </a:r>
            <a:b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  </a:t>
            </a:r>
            <a:r>
              <a:rPr b="1" lang="fr" sz="1200">
                <a:solidFill>
                  <a:srgbClr val="38761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QString</a:t>
            </a: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password = PASSWORD,</a:t>
            </a:r>
            <a:b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         </a:t>
            </a:r>
            <a:r>
              <a:rPr b="1" lang="fr" sz="1200">
                <a:solidFill>
                  <a:srgbClr val="38761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QString</a:t>
            </a: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serveur  = HOSTNAME);</a:t>
            </a:r>
            <a:endParaRPr b="1" sz="1200"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Code Pro"/>
              <a:buChar char="●"/>
            </a:pP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bool </a:t>
            </a:r>
            <a:r>
              <a:rPr b="1" lang="fr" sz="1200">
                <a:solidFill>
                  <a:srgbClr val="FF00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recuperer</a:t>
            </a: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fr" sz="1200">
                <a:solidFill>
                  <a:srgbClr val="38761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QString</a:t>
            </a: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requete, </a:t>
            </a:r>
            <a:r>
              <a:rPr b="1" lang="fr" sz="1200">
                <a:solidFill>
                  <a:srgbClr val="38761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QStringList</a:t>
            </a:r>
            <a:r>
              <a:rPr b="1" lang="fr" sz="1200"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&amp; donnees);   // </a:t>
            </a:r>
            <a:r>
              <a:rPr b="1" lang="fr" sz="1200">
                <a:solidFill>
                  <a:srgbClr val="783F04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endParaRPr b="1" sz="1200">
              <a:solidFill>
                <a:srgbClr val="783F04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Source Code Pro"/>
              <a:buChar char="●"/>
            </a:pPr>
            <a:r>
              <a:rPr b="1" lang="fr" sz="1200">
                <a:latin typeface="Source Code Pro"/>
                <a:ea typeface="Source Code Pro"/>
                <a:cs typeface="Source Code Pro"/>
                <a:sym typeface="Source Code Pro"/>
              </a:rPr>
              <a:t>bool</a:t>
            </a:r>
            <a:r>
              <a:rPr b="1" lang="fr" sz="12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executer</a:t>
            </a:r>
            <a:r>
              <a:rPr b="1" lang="fr" sz="1200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fr" sz="12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QString</a:t>
            </a:r>
            <a:r>
              <a:rPr b="1" lang="fr" sz="1200">
                <a:solidFill>
                  <a:srgbClr val="C0C0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fr" sz="1200">
                <a:latin typeface="Source Code Pro"/>
                <a:ea typeface="Source Code Pro"/>
                <a:cs typeface="Source Code Pro"/>
                <a:sym typeface="Source Code Pro"/>
              </a:rPr>
              <a:t>requete); // </a:t>
            </a:r>
            <a:r>
              <a:rPr b="1" lang="fr" sz="1200">
                <a:solidFill>
                  <a:srgbClr val="783F0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INSERT, UPDATE et DELETE</a:t>
            </a:r>
            <a:r>
              <a:rPr b="1" lang="fr" sz="12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1" sz="1200"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type="title"/>
          </p:nvPr>
        </p:nvSpPr>
        <p:spPr>
          <a:xfrm>
            <a:off x="2155950" y="36000"/>
            <a:ext cx="465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Affichage détaillées d’une salle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330" name="Google Shape;330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1" name="Google Shape;3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00" y="765975"/>
            <a:ext cx="8839201" cy="7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25" y="2367575"/>
            <a:ext cx="8839201" cy="11144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6"/>
          <p:cNvCxnSpPr>
            <a:stCxn id="334" idx="2"/>
            <a:endCxn id="335" idx="1"/>
          </p:cNvCxnSpPr>
          <p:nvPr/>
        </p:nvCxnSpPr>
        <p:spPr>
          <a:xfrm>
            <a:off x="894100" y="1018975"/>
            <a:ext cx="3622500" cy="164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36"/>
          <p:cNvSpPr/>
          <p:nvPr/>
        </p:nvSpPr>
        <p:spPr>
          <a:xfrm>
            <a:off x="270700" y="883375"/>
            <a:ext cx="1246800" cy="13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"/>
          <p:cNvSpPr/>
          <p:nvPr/>
        </p:nvSpPr>
        <p:spPr>
          <a:xfrm>
            <a:off x="4516600" y="2600275"/>
            <a:ext cx="420300" cy="13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6"/>
          <p:cNvSpPr txBox="1"/>
          <p:nvPr/>
        </p:nvSpPr>
        <p:spPr>
          <a:xfrm>
            <a:off x="284950" y="3640350"/>
            <a:ext cx="36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afficherFenetreInformations()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284950" y="535200"/>
            <a:ext cx="17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cellClicked(int, int)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216525" y="2367563"/>
            <a:ext cx="8839200" cy="1114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5425" y="1960550"/>
            <a:ext cx="5086836" cy="21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>
            <p:ph type="title"/>
          </p:nvPr>
        </p:nvSpPr>
        <p:spPr>
          <a:xfrm>
            <a:off x="3459150" y="-36025"/>
            <a:ext cx="2225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Qualité de l’air</a:t>
            </a:r>
            <a:endParaRPr/>
          </a:p>
        </p:txBody>
      </p:sp>
      <p:sp>
        <p:nvSpPr>
          <p:cNvPr id="345" name="Google Shape;345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6" name="Google Shape;3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1575"/>
            <a:ext cx="4041636" cy="43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786" y="651575"/>
            <a:ext cx="3618940" cy="43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25" y="930400"/>
            <a:ext cx="27622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type="title"/>
          </p:nvPr>
        </p:nvSpPr>
        <p:spPr>
          <a:xfrm>
            <a:off x="446625" y="0"/>
            <a:ext cx="850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Signaler Dépassement du Seuil C02 et notification </a:t>
            </a:r>
            <a:endParaRPr/>
          </a:p>
        </p:txBody>
      </p:sp>
      <p:sp>
        <p:nvSpPr>
          <p:cNvPr id="354" name="Google Shape;354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0" y="959070"/>
            <a:ext cx="9014500" cy="154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00" y="629900"/>
            <a:ext cx="4155746" cy="24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8"/>
          <p:cNvSpPr/>
          <p:nvPr/>
        </p:nvSpPr>
        <p:spPr>
          <a:xfrm>
            <a:off x="2832750" y="1610250"/>
            <a:ext cx="618600" cy="24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"/>
          <p:cNvSpPr txBox="1"/>
          <p:nvPr/>
        </p:nvSpPr>
        <p:spPr>
          <a:xfrm>
            <a:off x="3909550" y="1426975"/>
            <a:ext cx="19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RBG (ici couleur rouge)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9" name="Google Shape;359;p38"/>
          <p:cNvCxnSpPr>
            <a:stCxn id="357" idx="3"/>
            <a:endCxn id="358" idx="1"/>
          </p:cNvCxnSpPr>
          <p:nvPr/>
        </p:nvCxnSpPr>
        <p:spPr>
          <a:xfrm flipH="1" rot="10800000">
            <a:off x="3451350" y="1627050"/>
            <a:ext cx="458100" cy="10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38"/>
          <p:cNvSpPr/>
          <p:nvPr/>
        </p:nvSpPr>
        <p:spPr>
          <a:xfrm>
            <a:off x="2832750" y="2621800"/>
            <a:ext cx="618600" cy="2406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8"/>
          <p:cNvSpPr/>
          <p:nvPr/>
        </p:nvSpPr>
        <p:spPr>
          <a:xfrm>
            <a:off x="3909550" y="2451450"/>
            <a:ext cx="25581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RBG (ici couleur vert foncé)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362" name="Google Shape;362;p38"/>
          <p:cNvCxnSpPr>
            <a:stCxn id="360" idx="3"/>
            <a:endCxn id="361" idx="1"/>
          </p:cNvCxnSpPr>
          <p:nvPr/>
        </p:nvCxnSpPr>
        <p:spPr>
          <a:xfrm flipH="1" rot="10800000">
            <a:off x="3451350" y="2571700"/>
            <a:ext cx="458100" cy="170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3" name="Google Shape;3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400" y="2980325"/>
            <a:ext cx="6455975" cy="18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 rotWithShape="1">
          <a:blip r:embed="rId6">
            <a:alphaModFix/>
          </a:blip>
          <a:srcRect b="44596" l="14114" r="22956" t="41260"/>
          <a:stretch/>
        </p:blipFill>
        <p:spPr>
          <a:xfrm>
            <a:off x="2043800" y="2927750"/>
            <a:ext cx="405765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type="title"/>
          </p:nvPr>
        </p:nvSpPr>
        <p:spPr>
          <a:xfrm>
            <a:off x="3976800" y="0"/>
            <a:ext cx="119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ICONE</a:t>
            </a:r>
            <a:endParaRPr/>
          </a:p>
        </p:txBody>
      </p:sp>
      <p:sp>
        <p:nvSpPr>
          <p:cNvPr id="370" name="Google Shape;370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71" name="Google Shape;3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50" y="2013413"/>
            <a:ext cx="64484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/>
        </p:nvSpPr>
        <p:spPr>
          <a:xfrm>
            <a:off x="922075" y="1462375"/>
            <a:ext cx="463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u="sng">
                <a:latin typeface="Lato"/>
                <a:ea typeface="Lato"/>
                <a:cs typeface="Lato"/>
                <a:sym typeface="Lato"/>
              </a:rPr>
              <a:t>Calcul théorique :</a:t>
            </a:r>
            <a:endParaRPr sz="1300" u="sng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25" y="589563"/>
            <a:ext cx="4256349" cy="396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 rotWithShape="1">
          <a:blip r:embed="rId5">
            <a:alphaModFix/>
          </a:blip>
          <a:srcRect b="0" l="1166" r="0" t="0"/>
          <a:stretch/>
        </p:blipFill>
        <p:spPr>
          <a:xfrm>
            <a:off x="417825" y="823350"/>
            <a:ext cx="2955950" cy="166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2823950" y="43575"/>
            <a:ext cx="2931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Tâches réalisées </a:t>
            </a:r>
            <a:endParaRPr/>
          </a:p>
        </p:txBody>
      </p:sp>
      <p:sp>
        <p:nvSpPr>
          <p:cNvPr id="380" name="Google Shape;380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381" name="Google Shape;381;p40"/>
          <p:cNvGraphicFramePr/>
          <p:nvPr/>
        </p:nvGraphicFramePr>
        <p:xfrm>
          <a:off x="945263" y="80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{CF4BD76A-65F5-4C06-8D19-AC0E9F746743}</a:tableStyleId>
              </a:tblPr>
              <a:tblGrid>
                <a:gridCol w="3757675"/>
                <a:gridCol w="1316050"/>
                <a:gridCol w="2179750"/>
              </a:tblGrid>
              <a:tr h="42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Fonctionnalités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Achevées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En cours de réalisation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55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Récupérer les données (Base de données) et les réintroduire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38761D"/>
                          </a:solidFill>
                        </a:rPr>
                        <a:t>X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55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Visualiser le détail de chaque salle (Informations détaillées)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38761D"/>
                          </a:solidFill>
                        </a:rPr>
                        <a:t>X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Calculer les indices  et les évaluer (ICONE, Qualité de l’Air)</a:t>
                      </a:r>
                      <a:endParaRPr b="1"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38761D"/>
                          </a:solidFill>
                        </a:rPr>
                        <a:t>X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Signaler le confinement (notification)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38761D"/>
                          </a:solidFill>
                        </a:rPr>
                        <a:t>X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Alerter le dépassement de seuil CO2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38761D"/>
                          </a:solidFill>
                        </a:rPr>
                        <a:t>X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Editer les informations d’une salle</a:t>
                      </a:r>
                      <a:endParaRPr b="1"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E69138"/>
                          </a:solidFill>
                        </a:rPr>
                        <a:t>X</a:t>
                      </a:r>
                      <a:endParaRPr b="1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accen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Afficher des graphiques sur la qualité de l’air</a:t>
                      </a:r>
                      <a:endParaRPr b="1"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rgbClr val="E69138"/>
                          </a:solidFill>
                        </a:rPr>
                        <a:t>X</a:t>
                      </a:r>
                      <a:endParaRPr b="1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>
            <p:ph type="title"/>
          </p:nvPr>
        </p:nvSpPr>
        <p:spPr>
          <a:xfrm>
            <a:off x="3589650" y="3170050"/>
            <a:ext cx="1964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22" u="sng"/>
              <a:t>Conclusion</a:t>
            </a:r>
            <a:r>
              <a:rPr lang="fr"/>
              <a:t> </a:t>
            </a:r>
            <a:endParaRPr/>
          </a:p>
        </p:txBody>
      </p:sp>
      <p:sp>
        <p:nvSpPr>
          <p:cNvPr id="387" name="Google Shape;38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8" name="Google Shape;3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4001" cy="2904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881625" y="0"/>
            <a:ext cx="35229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 du besoin</a:t>
            </a:r>
            <a:endParaRPr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5" y="1178725"/>
            <a:ext cx="2857500" cy="160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525" y="1178725"/>
            <a:ext cx="2435400" cy="160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550" y="3128050"/>
            <a:ext cx="2952900" cy="155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8588" y="1381288"/>
            <a:ext cx="1666800" cy="11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4480050" y="2655400"/>
            <a:ext cx="1839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rot="-5400000">
            <a:off x="5555963" y="1782025"/>
            <a:ext cx="1839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 rot="5400000">
            <a:off x="3404125" y="1782025"/>
            <a:ext cx="1839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Superviser des salles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Améliorer les conditions de vie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Détecter et mesurer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fr" sz="1700"/>
              <a:t>Android &amp; PC</a:t>
            </a:r>
            <a:endParaRPr sz="1700"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Mesures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Module Sonde :</a:t>
            </a:r>
            <a:endParaRPr u="sng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Humidité relative (pourcentage de vapeur d’eau par m³ d’air)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Température (°C)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Taux de Co2 (ppm)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/>
              <a:t>Capteurs : </a:t>
            </a:r>
            <a:endParaRPr u="sng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DHT22 ⇒ Humidité et Température (+- 2%, +- 0.5 ° C)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CSS811 ⇒ Co2 (+- 30 ppm)</a:t>
            </a:r>
            <a:endParaRPr/>
          </a:p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Etats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Module de détection :</a:t>
            </a:r>
            <a:endParaRPr u="sng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Occupation (Présence ou non)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Fenêtres (Ouvertes ou Fermées)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Lumières (Allumée ou non)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/>
              <a:t>Capteurs :</a:t>
            </a:r>
            <a:endParaRPr u="sng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ILS REED (M</a:t>
            </a:r>
            <a:r>
              <a:rPr lang="fr"/>
              <a:t>arge d'erreur possible à cause de la température, interférences magnétiques, vibrations, etc…)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TSL2591 capteur de lumière</a:t>
            </a:r>
            <a:endParaRPr/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29450" y="1318650"/>
            <a:ext cx="1359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Indices</a:t>
            </a:r>
            <a:endParaRPr/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13" y="2722244"/>
            <a:ext cx="3306250" cy="18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8412" y="2535725"/>
            <a:ext cx="2655050" cy="21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/>
          </a:blip>
          <a:srcRect b="0" l="0" r="0" t="4770"/>
          <a:stretch/>
        </p:blipFill>
        <p:spPr>
          <a:xfrm>
            <a:off x="2458950" y="921424"/>
            <a:ext cx="6477000" cy="13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576300" y="2355625"/>
            <a:ext cx="30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IADI (Indoor Air Discomfort Index)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201125" y="2204350"/>
            <a:ext cx="30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THI (Temperature Humidity Index)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Données Importantes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seuils à ne pas dépasser 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1300 ppm (Cahier des charges)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14 - 30 ° C (Organisation mondiale de la santé)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45 - 70 % d’humidité (Observatoire de la Qualité de l’Air Intérieur) </a:t>
            </a:r>
            <a:endParaRPr/>
          </a:p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Exigences du système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1" lang="fr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Simplicité d’utilisation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1" lang="fr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Réalisable dans un délai de 200 heures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b="1" lang="fr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Correspondre aux contraintes définies</a:t>
            </a:r>
            <a:endParaRPr/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